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5" r:id="rId3"/>
    <p:sldId id="276" r:id="rId4"/>
    <p:sldId id="271" r:id="rId5"/>
    <p:sldId id="267" r:id="rId6"/>
    <p:sldId id="257" r:id="rId7"/>
    <p:sldId id="272" r:id="rId8"/>
    <p:sldId id="273" r:id="rId9"/>
    <p:sldId id="268" r:id="rId10"/>
    <p:sldId id="269" r:id="rId11"/>
    <p:sldId id="270" r:id="rId12"/>
    <p:sldId id="277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9A180-C2E5-439F-9FCF-0B60D0BD997D}" type="datetimeFigureOut">
              <a:rPr lang="en-GB" smtClean="0"/>
              <a:t>22/02/2021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5C488-E937-4328-8DDF-4845DCD68CA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59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DE5C1-D774-49F4-9EA9-094C6829AD29}" type="datetime1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315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EDEE2-A0FA-406F-8AC7-75F0ADA905B4}" type="datetime1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178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6426-F8F3-4590-A6B6-5117839DF146}" type="datetime1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73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F856E-1C26-4B54-91FF-FCBCE1315A2C}" type="datetime1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7576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4B67-E9C8-4C21-8771-78E10E86EDFE}" type="datetime1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92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E5C8E-F487-48F3-B668-1894F4AE5D9E}" type="datetime1">
              <a:rPr lang="fr-FR" smtClean="0"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22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AE96-5455-49C8-97AD-C79BCC4AC656}" type="datetime1">
              <a:rPr lang="fr-FR" smtClean="0"/>
              <a:t>22/02/2021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217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B1E2D-7168-4D63-8884-3ABAEFD7C673}" type="datetime1">
              <a:rPr lang="fr-FR" smtClean="0"/>
              <a:t>22/02/2021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81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D22A3-FC2B-456B-AA5B-382A89179ACD}" type="datetime1">
              <a:rPr lang="fr-FR" smtClean="0"/>
              <a:t>22/02/2021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1931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2B4F6-2DF9-4A11-890D-B87A4C56158C}" type="datetime1">
              <a:rPr lang="fr-FR" smtClean="0"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817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40691-B2AD-4B51-87A6-DD31687EEAD0}" type="datetime1">
              <a:rPr lang="fr-FR" smtClean="0"/>
              <a:t>22/02/2021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681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CA904-46E1-47D6-BEEA-12C91A5ADCA4}" type="datetime1">
              <a:rPr lang="fr-FR" smtClean="0"/>
              <a:t>22/02/2021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02EA-5CC3-4433-BB33-7133229BF8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17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ache.media.eduscol.education.fr/file/SP1-MEN-22-1-2019/85/0/spe590_annexe2_22-1_1063850.pdf" TargetMode="External"/><Relationship Id="rId2" Type="http://schemas.openxmlformats.org/officeDocument/2006/relationships/hyperlink" Target="https://cache.media.eduscol.education.fr/file/SPE8_MENJ_25_7_2019/99/9/spe256_annexe2_1158999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ache.media.education.gouv.fr/file/30/42/0/ensel292_annexe_1313420.pdf" TargetMode="External"/><Relationship Id="rId4" Type="http://schemas.openxmlformats.org/officeDocument/2006/relationships/hyperlink" Target="https://cache.media.education.gouv.fr/file/30/41/0/ensel287_annexe_1313410.pdf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19349" y="1606731"/>
            <a:ext cx="9348651" cy="2752318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PRESENTATION 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dirty="0" smtClean="0">
                <a:solidFill>
                  <a:srgbClr val="0070C0"/>
                </a:solidFill>
              </a:rPr>
              <a:t>DE LA SECTION ANGLAIS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pic>
        <p:nvPicPr>
          <p:cNvPr id="4098" name="Picture 2" descr="Usa, Capital, Statue De La Liberté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106" y="349565"/>
            <a:ext cx="2958037" cy="2514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Liberté De Dame, New Yor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27" y="3117849"/>
            <a:ext cx="161925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79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dirty="0" smtClean="0">
                <a:solidFill>
                  <a:srgbClr val="0070C0"/>
                </a:solidFill>
              </a:rPr>
              <a:t>QUELLE SPECIALITE CHOISIR ?</a:t>
            </a:r>
            <a:endParaRPr lang="en-GB" sz="49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2480027"/>
            <a:ext cx="5181600" cy="3407557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0070C0"/>
                </a:solidFill>
              </a:rPr>
              <a:t>LLCE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ANGLAIS</a:t>
            </a:r>
          </a:p>
          <a:p>
            <a:pPr marL="0" indent="0" algn="ctr">
              <a:buNone/>
            </a:pPr>
            <a:endParaRPr lang="en-GB" sz="20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S</a:t>
            </a:r>
            <a:r>
              <a:rPr lang="en-GB" sz="2000" dirty="0" smtClean="0"/>
              <a:t>i </a:t>
            </a:r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aimez</a:t>
            </a:r>
            <a:r>
              <a:rPr lang="en-GB" sz="2000" dirty="0" smtClean="0"/>
              <a:t> </a:t>
            </a:r>
            <a:r>
              <a:rPr lang="en-GB" sz="2000" b="1" dirty="0" smtClean="0"/>
              <a:t>lire et </a:t>
            </a:r>
            <a:r>
              <a:rPr lang="en-GB" sz="2000" b="1" dirty="0" err="1" smtClean="0"/>
              <a:t>aller</a:t>
            </a:r>
            <a:r>
              <a:rPr lang="en-GB" sz="2000" b="1" dirty="0" smtClean="0"/>
              <a:t> au </a:t>
            </a:r>
            <a:r>
              <a:rPr lang="en-GB" sz="2000" b="1" dirty="0" err="1" smtClean="0"/>
              <a:t>cinéma</a:t>
            </a:r>
            <a:r>
              <a:rPr lang="en-GB" sz="20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S</a:t>
            </a:r>
            <a:r>
              <a:rPr lang="en-GB" sz="2000" dirty="0" smtClean="0"/>
              <a:t>i </a:t>
            </a:r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aimez</a:t>
            </a:r>
            <a:r>
              <a:rPr lang="en-GB" sz="2000" dirty="0" smtClean="0"/>
              <a:t> tout </a:t>
            </a:r>
            <a:r>
              <a:rPr lang="en-GB" sz="2000" dirty="0" err="1" smtClean="0"/>
              <a:t>ce</a:t>
            </a:r>
            <a:r>
              <a:rPr lang="en-GB" sz="2000" dirty="0" smtClean="0"/>
              <a:t> qui </a:t>
            </a:r>
            <a:r>
              <a:rPr lang="en-GB" sz="2000" dirty="0" err="1" smtClean="0"/>
              <a:t>touche</a:t>
            </a:r>
            <a:r>
              <a:rPr lang="en-GB" sz="2000" dirty="0" smtClean="0"/>
              <a:t> à la </a:t>
            </a:r>
            <a:r>
              <a:rPr lang="en-GB" sz="2000" b="1" dirty="0" smtClean="0"/>
              <a:t>culture</a:t>
            </a:r>
            <a:r>
              <a:rPr lang="en-GB" sz="2000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S</a:t>
            </a:r>
            <a:r>
              <a:rPr lang="en-GB" sz="2000" dirty="0" smtClean="0"/>
              <a:t>i </a:t>
            </a:r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aimez</a:t>
            </a:r>
            <a:r>
              <a:rPr lang="en-GB" sz="2000" dirty="0" smtClean="0"/>
              <a:t> </a:t>
            </a:r>
            <a:r>
              <a:rPr lang="en-GB" sz="2000" b="1" dirty="0" err="1" smtClean="0"/>
              <a:t>découvrir</a:t>
            </a:r>
            <a:r>
              <a:rPr lang="en-GB" sz="2000" dirty="0" smtClean="0"/>
              <a:t> </a:t>
            </a:r>
            <a:r>
              <a:rPr lang="en-GB" sz="2000" dirty="0" err="1" smtClean="0"/>
              <a:t>l’histoire</a:t>
            </a:r>
            <a:r>
              <a:rPr lang="en-GB" sz="2000" dirty="0" smtClean="0"/>
              <a:t> derrière les mots.</a:t>
            </a:r>
            <a:endParaRPr lang="en-GB" sz="20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2480027"/>
            <a:ext cx="5181600" cy="344976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dirty="0" smtClean="0">
                <a:solidFill>
                  <a:srgbClr val="0070C0"/>
                </a:solidFill>
              </a:rPr>
              <a:t>LLCE </a:t>
            </a:r>
          </a:p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ANGLAIS MONDE CONTEMPORAIN</a:t>
            </a:r>
          </a:p>
          <a:p>
            <a:pPr marL="0" indent="0" algn="ctr">
              <a:buNone/>
            </a:pPr>
            <a:endParaRPr lang="en-GB" sz="20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S</a:t>
            </a:r>
            <a:r>
              <a:rPr lang="en-GB" sz="2000" dirty="0" smtClean="0"/>
              <a:t>i </a:t>
            </a:r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aimez</a:t>
            </a:r>
            <a:r>
              <a:rPr lang="en-GB" sz="2000" dirty="0" smtClean="0"/>
              <a:t> </a:t>
            </a:r>
            <a:r>
              <a:rPr lang="en-GB" sz="2000" b="1" dirty="0" err="1" smtClean="0"/>
              <a:t>l’histoire</a:t>
            </a:r>
            <a:r>
              <a:rPr lang="en-GB" sz="2000" dirty="0" smtClean="0"/>
              <a:t> </a:t>
            </a: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S</a:t>
            </a:r>
            <a:r>
              <a:rPr lang="en-GB" sz="2000" dirty="0" smtClean="0"/>
              <a:t>i </a:t>
            </a:r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aimez</a:t>
            </a:r>
            <a:r>
              <a:rPr lang="en-GB" sz="2000" dirty="0" smtClean="0"/>
              <a:t> lire la </a:t>
            </a:r>
            <a:r>
              <a:rPr lang="en-GB" sz="2000" b="1" dirty="0" err="1" smtClean="0"/>
              <a:t>presse</a:t>
            </a:r>
            <a:endParaRPr lang="en-GB" sz="2000" b="1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/>
              <a:t>S</a:t>
            </a:r>
            <a:r>
              <a:rPr lang="en-GB" sz="2000" dirty="0" smtClean="0"/>
              <a:t>i </a:t>
            </a:r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aimez</a:t>
            </a:r>
            <a:r>
              <a:rPr lang="en-GB" sz="2000" dirty="0" smtClean="0"/>
              <a:t> </a:t>
            </a:r>
            <a:r>
              <a:rPr lang="en-GB" sz="2000" b="1" dirty="0" err="1" smtClean="0"/>
              <a:t>comprendre</a:t>
            </a:r>
            <a:r>
              <a:rPr lang="en-GB" sz="2000" b="1" dirty="0" smtClean="0"/>
              <a:t> le monde</a:t>
            </a:r>
            <a:r>
              <a:rPr lang="en-GB" sz="2000" dirty="0" smtClean="0"/>
              <a:t> qui </a:t>
            </a:r>
            <a:r>
              <a:rPr lang="en-GB" sz="2000" dirty="0" err="1" smtClean="0"/>
              <a:t>vous</a:t>
            </a:r>
            <a:r>
              <a:rPr lang="en-GB" sz="2000" dirty="0" smtClean="0"/>
              <a:t> </a:t>
            </a:r>
            <a:r>
              <a:rPr lang="en-GB" sz="2000" dirty="0" err="1" smtClean="0"/>
              <a:t>entoure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pic>
        <p:nvPicPr>
          <p:cNvPr id="5124" name="Picture 4" descr="Inscrivez Vous, Direction, Enfa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172" y="1586728"/>
            <a:ext cx="982628" cy="1786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2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900" b="1" dirty="0" smtClean="0">
                <a:solidFill>
                  <a:srgbClr val="0070C0"/>
                </a:solidFill>
              </a:rPr>
              <a:t>LES LIENS OFFICELS</a:t>
            </a:r>
            <a:endParaRPr lang="en-GB" sz="4900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/>
          <a:lstStyle/>
          <a:p>
            <a:pPr marL="0" indent="0">
              <a:buNone/>
            </a:pPr>
            <a:r>
              <a:rPr lang="en-GB" sz="2000" b="1" u="sng" dirty="0">
                <a:solidFill>
                  <a:srgbClr val="0070C0"/>
                </a:solidFill>
              </a:rPr>
              <a:t>ANGLAIS</a:t>
            </a:r>
          </a:p>
          <a:p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hlinkClick r:id="rId2"/>
              </a:rPr>
              <a:t>https://cache.media.eduscol.education.fr/file/SPE8_MENJ_25_7_2019/99/9/spe256_annexe2_1158999.pdf</a:t>
            </a:r>
            <a:endParaRPr lang="en-GB" sz="20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hlinkClick r:id="rId3"/>
              </a:rPr>
              <a:t>https://cache.media.eduscol.education.fr/file/SP1-MEN-22-1-2019/85/0/spe590_annexe2_22-1_1063850.pdf</a:t>
            </a:r>
            <a:endParaRPr lang="en-GB" sz="2000" dirty="0"/>
          </a:p>
          <a:p>
            <a:pPr marL="0" indent="0">
              <a:buNone/>
            </a:pPr>
            <a:endParaRPr lang="en-GB" sz="2000" b="1" dirty="0" smtClean="0">
              <a:hlinkClick r:id="rId4"/>
            </a:endParaRPr>
          </a:p>
          <a:p>
            <a:pPr marL="0" indent="0">
              <a:buNone/>
            </a:pPr>
            <a:endParaRPr lang="en-GB" sz="2000" b="1" dirty="0">
              <a:hlinkClick r:id="rId4"/>
            </a:endParaRPr>
          </a:p>
          <a:p>
            <a:pPr marL="0" indent="0">
              <a:buNone/>
            </a:pPr>
            <a:r>
              <a:rPr lang="en-GB" sz="2000" b="1" dirty="0" smtClean="0">
                <a:hlinkClick r:id="rId4"/>
              </a:rPr>
              <a:t>ANGLAIS MONDE CONTEMPORAIN</a:t>
            </a:r>
          </a:p>
          <a:p>
            <a:pPr marL="0" indent="0">
              <a:buNone/>
            </a:pPr>
            <a:endParaRPr lang="en-GB" sz="2000" b="1" dirty="0">
              <a:hlinkClick r:id="rId4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hlinkClick r:id="rId4"/>
              </a:rPr>
              <a:t>https</a:t>
            </a:r>
            <a:r>
              <a:rPr lang="en-GB" sz="2000" dirty="0">
                <a:hlinkClick r:id="rId4"/>
              </a:rPr>
              <a:t>://</a:t>
            </a:r>
            <a:r>
              <a:rPr lang="en-GB" sz="2000" dirty="0" smtClean="0">
                <a:hlinkClick r:id="rId4"/>
              </a:rPr>
              <a:t>cache.media.education.gouv.fr/file/30/41/0/ensel287_annexe_1313410.pdf</a:t>
            </a:r>
            <a:endParaRPr lang="en-GB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hlinkClick r:id="rId5"/>
              </a:rPr>
              <a:t>https://</a:t>
            </a:r>
            <a:r>
              <a:rPr lang="en-GB" sz="2000" dirty="0" smtClean="0">
                <a:hlinkClick r:id="rId5"/>
              </a:rPr>
              <a:t>cache.media.education.gouv.fr/file/30/42/0/ensel292_annexe_1313420.pdf</a:t>
            </a:r>
            <a:endParaRPr lang="en-GB" sz="2000" dirty="0" smtClean="0"/>
          </a:p>
          <a:p>
            <a:endParaRPr lang="en-GB" sz="2000" dirty="0" smtClean="0"/>
          </a:p>
          <a:p>
            <a:endParaRPr lang="en-GB" sz="2000" dirty="0"/>
          </a:p>
          <a:p>
            <a:endParaRPr lang="en-GB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42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2422525"/>
            <a:ext cx="10515600" cy="1325563"/>
          </a:xfrm>
        </p:spPr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MERCI/ THANK YOU </a:t>
            </a:r>
            <a:r>
              <a:rPr lang="fr-FR" b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!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14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LES HORAIRES DU TRONC COMMUN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LES HORAIRES: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En classe de Seconde: 3 heures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En classe de Première: 2,5 </a:t>
            </a:r>
            <a:r>
              <a:rPr lang="fr-FR" sz="2000" dirty="0" smtClean="0"/>
              <a:t>heures </a:t>
            </a:r>
            <a:endParaRPr lang="fr-FR" sz="20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En classe de Terminale: 2 heures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 smtClean="0">
                <a:solidFill>
                  <a:srgbClr val="0070C0"/>
                </a:solidFill>
              </a:rPr>
              <a:t>LA SECTION: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8 enseignants d’anglais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Des salles équipées de vidéoprojecteurs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Des effectifs réduits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Des sorties pédagogiques (hors-</a:t>
            </a:r>
            <a:r>
              <a:rPr lang="fr-FR" sz="2000" dirty="0" err="1" smtClean="0"/>
              <a:t>Covid</a:t>
            </a:r>
            <a:r>
              <a:rPr lang="fr-FR" sz="2000" dirty="0" smtClean="0"/>
              <a:t>): Théâtre en Anglais – sorties cinéma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pic>
        <p:nvPicPr>
          <p:cNvPr id="1030" name="Picture 6" descr="Temps, Horloge, Visage, Horloge Mur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224" y="1870075"/>
            <a:ext cx="1588036" cy="161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ilhouette, Ensemble, Transparent, Blac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7224" y="4226378"/>
            <a:ext cx="2151527" cy="107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390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solidFill>
                  <a:srgbClr val="0070C0"/>
                </a:solidFill>
              </a:rPr>
              <a:t>LES EPREUVES COMMUNES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66566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EN CLASSE DE PREMIERE</a:t>
            </a:r>
          </a:p>
          <a:p>
            <a:pPr marL="0" indent="0" algn="ctr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/>
              <a:t>Évaluation 1 : Compréhension de l'oral</a:t>
            </a: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Durée : 20 minutes (temps d'écoute non compris).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Niveaux visés : B1 pour la langue A ; A2-B1 pour la langue B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 smtClean="0"/>
              <a:t>Évaluation </a:t>
            </a:r>
            <a:r>
              <a:rPr lang="fr-FR" b="1" dirty="0"/>
              <a:t>2 : Compréhension de l'écrit - Expression écrite</a:t>
            </a: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Durée : 1 heure 30 minutes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/>
              <a:t>Niveaux visés : B1-B2 pour la langue A ; A2-B1 pour la langue </a:t>
            </a:r>
            <a:r>
              <a:rPr lang="fr-FR" dirty="0" smtClean="0"/>
              <a:t>B</a:t>
            </a: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 smtClean="0"/>
              <a:t>Notation</a:t>
            </a:r>
            <a:r>
              <a:rPr lang="fr-FR" dirty="0" smtClean="0"/>
              <a:t>: La </a:t>
            </a:r>
            <a:r>
              <a:rPr lang="fr-FR" dirty="0"/>
              <a:t>note globale est sur 20. Chaque partie est évaluée sur 10 points, à partir des fiches d'évaluation et de notation.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35133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rgbClr val="0070C0"/>
                </a:solidFill>
              </a:rPr>
              <a:t>EN CLASSE DE TERMINALE</a:t>
            </a:r>
          </a:p>
          <a:p>
            <a:pPr marL="0" indent="0" algn="ctr">
              <a:buNone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/>
              <a:t>Évaluation 3 : Compréhension de l'oral et de l'écrit - Expression écrite et orale</a:t>
            </a: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Evaluation écrite: 1h30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Evaluation orale: 10 minutes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/>
              <a:t>Niveaux </a:t>
            </a:r>
            <a:r>
              <a:rPr lang="fr-FR" dirty="0"/>
              <a:t>visés : B2 pour la langue A ; B1 pour la langue B</a:t>
            </a:r>
            <a:r>
              <a:rPr lang="fr-FR" dirty="0" smtClean="0"/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b="1" dirty="0" smtClean="0"/>
              <a:t>Notation</a:t>
            </a:r>
            <a:r>
              <a:rPr lang="fr-FR" dirty="0" smtClean="0"/>
              <a:t>: La </a:t>
            </a:r>
            <a:r>
              <a:rPr lang="fr-FR" dirty="0"/>
              <a:t>note globale est sur 20. La compréhension (de l'oral et de l'écrit) et l'expression (écrite et orale) comptent à parts égales et sont évaluées à partir des fiches d'évaluation et notation.</a:t>
            </a:r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  <a:p>
            <a:pPr>
              <a:buFont typeface="Wingdings" panose="05000000000000000000" pitchFamily="2" charset="2"/>
              <a:buChar char="ü"/>
            </a:pP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pic>
        <p:nvPicPr>
          <p:cNvPr id="2052" name="Picture 4" descr="Coupe, Podium, Trophée, Or, D'Arg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1797" y="5336900"/>
            <a:ext cx="2252003" cy="12020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135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2031" y="436097"/>
            <a:ext cx="11394831" cy="238223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PRESENTATION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DES</a:t>
            </a:r>
            <a:br>
              <a:rPr lang="en-GB" b="1" dirty="0" smtClean="0">
                <a:solidFill>
                  <a:srgbClr val="0070C0"/>
                </a:solidFill>
              </a:rPr>
            </a:br>
            <a:r>
              <a:rPr lang="en-GB" b="1" dirty="0" smtClean="0">
                <a:solidFill>
                  <a:srgbClr val="0070C0"/>
                </a:solidFill>
              </a:rPr>
              <a:t>ENSEIGNEMENTS DE SPECIALITE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2031" y="4145258"/>
            <a:ext cx="11394831" cy="2208859"/>
          </a:xfrm>
        </p:spPr>
        <p:txBody>
          <a:bodyPr>
            <a:noAutofit/>
          </a:bodyPr>
          <a:lstStyle/>
          <a:p>
            <a:r>
              <a:rPr lang="en-GB" sz="4400" b="1" dirty="0" smtClean="0"/>
              <a:t>Langue, </a:t>
            </a:r>
            <a:r>
              <a:rPr lang="en-GB" sz="4400" b="1" dirty="0" err="1" smtClean="0"/>
              <a:t>Littérature</a:t>
            </a:r>
            <a:r>
              <a:rPr lang="en-GB" sz="4400" b="1" dirty="0" smtClean="0"/>
              <a:t> et Culture </a:t>
            </a:r>
            <a:r>
              <a:rPr lang="en-GB" sz="4400" b="1" dirty="0" err="1" smtClean="0"/>
              <a:t>Etrangère</a:t>
            </a:r>
            <a:endParaRPr lang="en-GB" sz="4400" dirty="0" smtClean="0"/>
          </a:p>
          <a:p>
            <a:r>
              <a:rPr lang="en-GB" sz="4400" u="sng" dirty="0" err="1" smtClean="0">
                <a:solidFill>
                  <a:srgbClr val="0070C0"/>
                </a:solidFill>
              </a:rPr>
              <a:t>Anglais</a:t>
            </a:r>
            <a:r>
              <a:rPr lang="en-GB" sz="4400" u="sng" dirty="0" smtClean="0">
                <a:solidFill>
                  <a:srgbClr val="0070C0"/>
                </a:solidFill>
              </a:rPr>
              <a:t>/ </a:t>
            </a:r>
            <a:r>
              <a:rPr lang="en-GB" sz="4400" u="sng" dirty="0" err="1" smtClean="0">
                <a:solidFill>
                  <a:srgbClr val="0070C0"/>
                </a:solidFill>
              </a:rPr>
              <a:t>Anglais</a:t>
            </a:r>
            <a:r>
              <a:rPr lang="en-GB" sz="4400" u="sng" dirty="0" smtClean="0">
                <a:solidFill>
                  <a:srgbClr val="0070C0"/>
                </a:solidFill>
              </a:rPr>
              <a:t> Monde </a:t>
            </a:r>
            <a:r>
              <a:rPr lang="en-GB" sz="4400" u="sng" dirty="0" err="1" smtClean="0">
                <a:solidFill>
                  <a:srgbClr val="0070C0"/>
                </a:solidFill>
              </a:rPr>
              <a:t>Contemporain</a:t>
            </a:r>
            <a:endParaRPr lang="en-GB" sz="4400" u="sng" dirty="0">
              <a:solidFill>
                <a:srgbClr val="0070C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  <p:pic>
        <p:nvPicPr>
          <p:cNvPr id="3080" name="Picture 8" descr="Bibliothèque Virtuelle, Isolé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776" y="2818331"/>
            <a:ext cx="1949336" cy="1302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6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900" b="1" dirty="0" smtClean="0">
                <a:solidFill>
                  <a:srgbClr val="0070C0"/>
                </a:solidFill>
              </a:rPr>
              <a:t>LE NIVEAU ATTENDU</a:t>
            </a:r>
            <a:endParaRPr lang="fr-FR" sz="49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/>
              <a:t>Le </a:t>
            </a:r>
            <a:r>
              <a:rPr lang="fr-FR" sz="2000" dirty="0"/>
              <a:t>niveau attendu en fin de </a:t>
            </a:r>
            <a:r>
              <a:rPr lang="fr-FR" sz="2000" dirty="0" smtClean="0"/>
              <a:t>classe de Première </a:t>
            </a:r>
            <a:r>
              <a:rPr lang="fr-FR" sz="2000" dirty="0"/>
              <a:t>est </a:t>
            </a:r>
            <a:r>
              <a:rPr lang="fr-FR" sz="2000" b="1" dirty="0" smtClean="0"/>
              <a:t>B2</a:t>
            </a:r>
            <a:r>
              <a:rPr lang="fr-FR" sz="2000" dirty="0" smtClean="0"/>
              <a:t>.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L</a:t>
            </a:r>
            <a:r>
              <a:rPr lang="fr-FR" sz="2000" dirty="0" smtClean="0"/>
              <a:t>e </a:t>
            </a:r>
            <a:r>
              <a:rPr lang="fr-FR" sz="2000" dirty="0"/>
              <a:t>niveau </a:t>
            </a:r>
            <a:r>
              <a:rPr lang="fr-FR" sz="2000" b="1" dirty="0"/>
              <a:t>C1</a:t>
            </a:r>
            <a:r>
              <a:rPr lang="fr-FR" sz="2000" dirty="0"/>
              <a:t> est visé, notamment dans les activités de réception selon le parcours linguistique de l’élève </a:t>
            </a:r>
            <a:r>
              <a:rPr lang="fr-FR" sz="2000" dirty="0" smtClean="0"/>
              <a:t>en fin de classe de Terminale</a:t>
            </a:r>
            <a:endParaRPr lang="fr-FR" sz="20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5340" y="3263946"/>
            <a:ext cx="8178239" cy="2913017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66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5400" b="1" dirty="0" smtClean="0">
                <a:solidFill>
                  <a:srgbClr val="0070C0"/>
                </a:solidFill>
              </a:rPr>
              <a:t>LES SPECIALITES</a:t>
            </a:r>
            <a:br>
              <a:rPr lang="fr-FR" sz="5400" b="1" dirty="0" smtClean="0">
                <a:solidFill>
                  <a:srgbClr val="0070C0"/>
                </a:solidFill>
              </a:rPr>
            </a:br>
            <a:r>
              <a:rPr lang="fr-FR" sz="5400" b="1" dirty="0" smtClean="0">
                <a:solidFill>
                  <a:srgbClr val="0070C0"/>
                </a:solidFill>
              </a:rPr>
              <a:t>EN QUELQUES MOTS</a:t>
            </a:r>
            <a:endParaRPr lang="fr-FR" sz="5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3100" b="1" u="sng" dirty="0" smtClean="0">
                <a:solidFill>
                  <a:srgbClr val="0070C0"/>
                </a:solidFill>
                <a:sym typeface="Wingdings" panose="05000000000000000000" pitchFamily="2" charset="2"/>
              </a:rPr>
              <a:t>Les horaires</a:t>
            </a:r>
            <a:r>
              <a:rPr lang="fr-FR" sz="3100" u="sng" dirty="0" smtClean="0">
                <a:solidFill>
                  <a:srgbClr val="0070C0"/>
                </a:solidFill>
                <a:sym typeface="Wingdings" panose="05000000000000000000" pitchFamily="2" charset="2"/>
              </a:rPr>
              <a:t>:</a:t>
            </a:r>
            <a:r>
              <a:rPr lang="fr-FR" sz="3100" u="sng" dirty="0" smtClean="0">
                <a:solidFill>
                  <a:schemeClr val="accent5">
                    <a:lumMod val="50000"/>
                  </a:schemeClr>
                </a:solidFill>
                <a:sym typeface="Wingdings" panose="05000000000000000000" pitchFamily="2" charset="2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 smtClean="0">
                <a:sym typeface="Wingdings" panose="05000000000000000000" pitchFamily="2" charset="2"/>
              </a:rPr>
              <a:t>4 heures en classe de Première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 smtClean="0">
                <a:sym typeface="Wingdings" panose="05000000000000000000" pitchFamily="2" charset="2"/>
              </a:rPr>
              <a:t>6 heures classe de en Terminale</a:t>
            </a:r>
          </a:p>
          <a:p>
            <a:pPr marL="0" indent="0">
              <a:buNone/>
            </a:pPr>
            <a:endParaRPr lang="fr-FR" sz="26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fr-FR" sz="3100" b="1" u="sng" dirty="0" smtClean="0">
                <a:solidFill>
                  <a:srgbClr val="0070C0"/>
                </a:solidFill>
                <a:sym typeface="Wingdings" panose="05000000000000000000" pitchFamily="2" charset="2"/>
              </a:rPr>
              <a:t>Les objectifs: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>
                <a:sym typeface="Wingdings" panose="05000000000000000000" pitchFamily="2" charset="2"/>
              </a:rPr>
              <a:t>Obtenir la </a:t>
            </a:r>
            <a:r>
              <a:rPr lang="fr-FR" sz="2600" b="1" dirty="0" smtClean="0">
                <a:sym typeface="Wingdings" panose="05000000000000000000" pitchFamily="2" charset="2"/>
              </a:rPr>
              <a:t>Certification </a:t>
            </a:r>
            <a:r>
              <a:rPr lang="fr-FR" sz="2600" b="1" dirty="0">
                <a:sym typeface="Wingdings" panose="05000000000000000000" pitchFamily="2" charset="2"/>
              </a:rPr>
              <a:t>Cambridge </a:t>
            </a:r>
            <a:r>
              <a:rPr lang="fr-FR" sz="2600" dirty="0">
                <a:sym typeface="Wingdings" panose="05000000000000000000" pitchFamily="2" charset="2"/>
              </a:rPr>
              <a:t>(B2) passée par tous les élèves des deux spécialités.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b="1" dirty="0" smtClean="0"/>
              <a:t>Développer</a:t>
            </a:r>
            <a:r>
              <a:rPr lang="fr-FR" sz="2600" dirty="0" smtClean="0"/>
              <a:t> </a:t>
            </a:r>
            <a:r>
              <a:rPr lang="fr-FR" sz="2600" dirty="0" smtClean="0"/>
              <a:t>le </a:t>
            </a:r>
            <a:r>
              <a:rPr lang="fr-FR" sz="2600" b="1" dirty="0" smtClean="0"/>
              <a:t>goût de </a:t>
            </a:r>
            <a:r>
              <a:rPr lang="fr-FR" sz="2600" b="1" dirty="0" smtClean="0"/>
              <a:t>lire </a:t>
            </a:r>
            <a:r>
              <a:rPr lang="fr-FR" sz="2600" dirty="0" smtClean="0"/>
              <a:t>des</a:t>
            </a:r>
            <a:r>
              <a:rPr lang="fr-FR" sz="2600" b="1" dirty="0" smtClean="0"/>
              <a:t> œuvres complètes </a:t>
            </a:r>
            <a:r>
              <a:rPr lang="fr-FR" sz="2600" dirty="0" smtClean="0"/>
              <a:t>en</a:t>
            </a:r>
            <a:r>
              <a:rPr lang="fr-FR" sz="2600" b="1" dirty="0" smtClean="0"/>
              <a:t> anglais.</a:t>
            </a:r>
            <a:endParaRPr lang="fr-FR" sz="2600" b="1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600" b="1" dirty="0" err="1"/>
              <a:t>Développer</a:t>
            </a:r>
            <a:r>
              <a:rPr lang="en-GB" sz="2600" dirty="0"/>
              <a:t> les </a:t>
            </a:r>
            <a:r>
              <a:rPr lang="en-GB" sz="2600" b="1" dirty="0" err="1"/>
              <a:t>compétences</a:t>
            </a:r>
            <a:r>
              <a:rPr lang="en-GB" sz="2600" b="1" dirty="0"/>
              <a:t> </a:t>
            </a:r>
            <a:r>
              <a:rPr lang="en-GB" sz="2600" b="1" dirty="0" err="1" smtClean="0"/>
              <a:t>communicationnelles</a:t>
            </a:r>
            <a:r>
              <a:rPr lang="en-GB" sz="2600" b="1" dirty="0" smtClean="0"/>
              <a:t> </a:t>
            </a:r>
            <a:endParaRPr lang="fr-FR" sz="2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600" b="1" dirty="0"/>
              <a:t>Explorer</a:t>
            </a:r>
            <a:r>
              <a:rPr lang="fr-FR" sz="2600" dirty="0"/>
              <a:t> la langue, la littérature et la culture de manière </a:t>
            </a:r>
            <a:r>
              <a:rPr lang="fr-FR" sz="2600" b="1" dirty="0" smtClean="0"/>
              <a:t>approfondie</a:t>
            </a:r>
            <a:r>
              <a:rPr lang="fr-FR" sz="2600" dirty="0" smtClean="0"/>
              <a:t>. Explorer </a:t>
            </a:r>
            <a:r>
              <a:rPr lang="fr-FR" sz="2600" dirty="0"/>
              <a:t>la langue anglaise et le monde anglophone contemporain de manière approfondie </a:t>
            </a:r>
            <a:endParaRPr lang="fr-FR" sz="2600" b="1" dirty="0" smtClean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b="1" dirty="0" smtClean="0">
                <a:sym typeface="Wingdings" panose="05000000000000000000" pitchFamily="2" charset="2"/>
              </a:rPr>
              <a:t>Approfondir </a:t>
            </a:r>
            <a:r>
              <a:rPr lang="fr-FR" sz="2600" dirty="0" smtClean="0">
                <a:sym typeface="Wingdings" panose="05000000000000000000" pitchFamily="2" charset="2"/>
              </a:rPr>
              <a:t>les connaissances en Anglais.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b="1" dirty="0" smtClean="0">
                <a:sym typeface="Wingdings" panose="05000000000000000000" pitchFamily="2" charset="2"/>
              </a:rPr>
              <a:t> Préparer</a:t>
            </a:r>
            <a:r>
              <a:rPr lang="fr-FR" sz="2600" dirty="0" smtClean="0">
                <a:sym typeface="Wingdings" panose="05000000000000000000" pitchFamily="2" charset="2"/>
              </a:rPr>
              <a:t> à la mobilité dans un espace européen et international élargi.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2600" dirty="0" smtClean="0">
                <a:sym typeface="Wingdings" panose="05000000000000000000" pitchFamily="2" charset="2"/>
              </a:rPr>
              <a:t>Atteindre une </a:t>
            </a:r>
            <a:r>
              <a:rPr lang="fr-FR" sz="2600" b="1" dirty="0" smtClean="0">
                <a:sym typeface="Wingdings" panose="05000000000000000000" pitchFamily="2" charset="2"/>
              </a:rPr>
              <a:t>maitrise assurée </a:t>
            </a:r>
            <a:r>
              <a:rPr lang="fr-FR" sz="2600" dirty="0" smtClean="0">
                <a:sym typeface="Wingdings" panose="05000000000000000000" pitchFamily="2" charset="2"/>
              </a:rPr>
              <a:t>de l’anglais et une compréhension de la culture anglo-saxonne</a:t>
            </a:r>
            <a:r>
              <a:rPr lang="fr-FR" sz="2600" dirty="0" smtClean="0"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endParaRPr lang="fr-F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52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LES PROGRAMMES EN PREMIERE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LLCE </a:t>
            </a:r>
            <a:r>
              <a:rPr lang="en-GB" sz="2400" b="1" dirty="0" err="1" smtClean="0">
                <a:solidFill>
                  <a:srgbClr val="0070C0"/>
                </a:solidFill>
              </a:rPr>
              <a:t>Anglais</a:t>
            </a: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000" u="sng" dirty="0" err="1" smtClean="0"/>
              <a:t>Thématique</a:t>
            </a:r>
            <a:r>
              <a:rPr lang="en-GB" sz="2000" u="sng" dirty="0" smtClean="0"/>
              <a:t> 1</a:t>
            </a:r>
            <a:r>
              <a:rPr lang="en-GB" sz="2000" dirty="0" smtClean="0"/>
              <a:t>: </a:t>
            </a:r>
            <a:r>
              <a:rPr lang="en-GB" sz="2000" dirty="0" err="1" smtClean="0"/>
              <a:t>Imaginaires</a:t>
            </a:r>
            <a:r>
              <a:rPr lang="en-GB" sz="2000" dirty="0" smtClean="0"/>
              <a:t> (</a:t>
            </a:r>
            <a:r>
              <a:rPr lang="en-GB" sz="2000" dirty="0" err="1" smtClean="0"/>
              <a:t>l’Imagination</a:t>
            </a:r>
            <a:r>
              <a:rPr lang="en-GB" sz="2000" dirty="0" smtClean="0"/>
              <a:t> </a:t>
            </a:r>
            <a:r>
              <a:rPr lang="en-GB" sz="2000" dirty="0" err="1" smtClean="0"/>
              <a:t>Créatrice</a:t>
            </a:r>
            <a:r>
              <a:rPr lang="en-GB" sz="2000" dirty="0" smtClean="0"/>
              <a:t> et </a:t>
            </a:r>
            <a:r>
              <a:rPr lang="en-GB" sz="2000" dirty="0" err="1" smtClean="0"/>
              <a:t>Visionnaire</a:t>
            </a:r>
            <a:r>
              <a:rPr lang="en-GB" sz="2000" dirty="0" smtClean="0"/>
              <a:t>/ </a:t>
            </a:r>
            <a:r>
              <a:rPr lang="en-GB" sz="2000" dirty="0" err="1" smtClean="0"/>
              <a:t>Imaginaires</a:t>
            </a:r>
            <a:r>
              <a:rPr lang="en-GB" sz="2000" dirty="0" smtClean="0"/>
              <a:t> </a:t>
            </a:r>
            <a:r>
              <a:rPr lang="en-GB" sz="2000" dirty="0" err="1" smtClean="0"/>
              <a:t>effrayants</a:t>
            </a:r>
            <a:r>
              <a:rPr lang="en-GB" sz="2000" dirty="0" smtClean="0"/>
              <a:t>/ </a:t>
            </a:r>
            <a:r>
              <a:rPr lang="en-GB" sz="2000" dirty="0" err="1" smtClean="0"/>
              <a:t>Utopies</a:t>
            </a:r>
            <a:r>
              <a:rPr lang="en-GB" sz="2000" dirty="0" smtClean="0"/>
              <a:t> et </a:t>
            </a:r>
            <a:r>
              <a:rPr lang="en-GB" sz="2000" dirty="0" err="1" smtClean="0"/>
              <a:t>Dystopies</a:t>
            </a:r>
            <a:r>
              <a:rPr lang="en-GB" sz="2000" dirty="0" smtClean="0"/>
              <a:t>). </a:t>
            </a:r>
            <a:r>
              <a:rPr lang="en-GB" sz="2000" dirty="0" err="1" smtClean="0"/>
              <a:t>Une</a:t>
            </a:r>
            <a:r>
              <a:rPr lang="en-GB" sz="2000" dirty="0" smtClean="0"/>
              <a:t> oeuvre complete </a:t>
            </a:r>
            <a:r>
              <a:rPr lang="en-GB" sz="2000" dirty="0" err="1" smtClean="0"/>
              <a:t>liée</a:t>
            </a:r>
            <a:r>
              <a:rPr lang="en-GB" sz="2000" dirty="0" smtClean="0"/>
              <a:t> à la </a:t>
            </a:r>
            <a:r>
              <a:rPr lang="en-GB" sz="2000" dirty="0" err="1" smtClean="0"/>
              <a:t>thématique</a:t>
            </a:r>
            <a:r>
              <a:rPr lang="en-GB" sz="2000" dirty="0" smtClean="0"/>
              <a:t>. </a:t>
            </a:r>
            <a:endParaRPr lang="en-GB" sz="2000" dirty="0" smtClean="0"/>
          </a:p>
          <a:p>
            <a:pPr algn="just">
              <a:buFont typeface="Wingdings" panose="05000000000000000000" pitchFamily="2" charset="2"/>
              <a:buChar char="ü"/>
            </a:pPr>
            <a:endParaRPr lang="en-GB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000" u="sng" dirty="0" err="1" smtClean="0"/>
              <a:t>Thématique</a:t>
            </a:r>
            <a:r>
              <a:rPr lang="en-GB" sz="2000" u="sng" dirty="0" smtClean="0"/>
              <a:t> 2</a:t>
            </a:r>
            <a:r>
              <a:rPr lang="en-GB" sz="2000" dirty="0" smtClean="0"/>
              <a:t>: Rencontres (</a:t>
            </a:r>
            <a:r>
              <a:rPr lang="en-GB" sz="2000" dirty="0" err="1"/>
              <a:t>l</a:t>
            </a:r>
            <a:r>
              <a:rPr lang="en-GB" sz="2000" dirty="0" err="1" smtClean="0"/>
              <a:t>’Amour</a:t>
            </a:r>
            <a:r>
              <a:rPr lang="en-GB" sz="2000" dirty="0" smtClean="0"/>
              <a:t> et </a:t>
            </a:r>
            <a:r>
              <a:rPr lang="en-GB" sz="2000" dirty="0" err="1" smtClean="0"/>
              <a:t>l’Amitié</a:t>
            </a:r>
            <a:r>
              <a:rPr lang="en-GB" sz="2000" dirty="0" smtClean="0"/>
              <a:t>/ Relation entre </a:t>
            </a:r>
            <a:r>
              <a:rPr lang="en-GB" sz="2000" dirty="0" err="1" smtClean="0"/>
              <a:t>l’Individu</a:t>
            </a:r>
            <a:r>
              <a:rPr lang="en-GB" sz="2000" dirty="0" smtClean="0"/>
              <a:t> et le </a:t>
            </a:r>
            <a:r>
              <a:rPr lang="en-GB" sz="2000" dirty="0" err="1" smtClean="0"/>
              <a:t>Groupe</a:t>
            </a:r>
            <a:r>
              <a:rPr lang="en-GB" sz="2000" dirty="0" smtClean="0"/>
              <a:t>/ la Confrontation à la </a:t>
            </a:r>
            <a:r>
              <a:rPr lang="en-GB" sz="2000" dirty="0" err="1" smtClean="0"/>
              <a:t>Différence</a:t>
            </a:r>
            <a:r>
              <a:rPr lang="en-GB" sz="2000" dirty="0"/>
              <a:t>). </a:t>
            </a:r>
            <a:r>
              <a:rPr lang="en-GB" sz="2000" dirty="0" err="1"/>
              <a:t>Une</a:t>
            </a:r>
            <a:r>
              <a:rPr lang="en-GB" sz="2000" dirty="0"/>
              <a:t> oeuvre complete </a:t>
            </a:r>
            <a:r>
              <a:rPr lang="en-GB" sz="2000" dirty="0" err="1"/>
              <a:t>liée</a:t>
            </a:r>
            <a:r>
              <a:rPr lang="en-GB" sz="2000" dirty="0"/>
              <a:t> à la </a:t>
            </a:r>
            <a:r>
              <a:rPr lang="en-GB" sz="2000" dirty="0" err="1"/>
              <a:t>thématique</a:t>
            </a:r>
            <a:r>
              <a:rPr lang="en-GB" sz="2000" dirty="0"/>
              <a:t>. </a:t>
            </a:r>
            <a:endParaRPr lang="en-GB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000" dirty="0" err="1" smtClean="0"/>
              <a:t>Une</a:t>
            </a:r>
            <a:r>
              <a:rPr lang="en-GB" sz="2000" dirty="0" smtClean="0"/>
              <a:t> oeuvre </a:t>
            </a:r>
            <a:r>
              <a:rPr lang="en-GB" sz="2000" dirty="0" err="1" smtClean="0"/>
              <a:t>filmique</a:t>
            </a:r>
            <a:endParaRPr lang="en-GB" sz="1800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LLCE </a:t>
            </a:r>
            <a:r>
              <a:rPr lang="en-GB" sz="2400" b="1" dirty="0" err="1" smtClean="0">
                <a:solidFill>
                  <a:srgbClr val="0070C0"/>
                </a:solidFill>
              </a:rPr>
              <a:t>Anglais</a:t>
            </a:r>
            <a:r>
              <a:rPr lang="en-GB" sz="2400" b="1" dirty="0" smtClean="0">
                <a:solidFill>
                  <a:srgbClr val="0070C0"/>
                </a:solidFill>
              </a:rPr>
              <a:t> monde </a:t>
            </a:r>
            <a:r>
              <a:rPr lang="en-GB" sz="2400" b="1" dirty="0" err="1" smtClean="0">
                <a:solidFill>
                  <a:srgbClr val="0070C0"/>
                </a:solidFill>
              </a:rPr>
              <a:t>contemporain</a:t>
            </a:r>
            <a:endParaRPr lang="en-GB" sz="2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GB" sz="2400" b="1" dirty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000" u="sng" dirty="0" err="1" smtClean="0"/>
              <a:t>Thématique</a:t>
            </a:r>
            <a:r>
              <a:rPr lang="en-GB" sz="2000" u="sng" dirty="0" smtClean="0"/>
              <a:t> 1</a:t>
            </a:r>
            <a:r>
              <a:rPr lang="en-GB" sz="2000" dirty="0" smtClean="0"/>
              <a:t>: </a:t>
            </a:r>
            <a:r>
              <a:rPr lang="en-GB" sz="2000" dirty="0" err="1" smtClean="0"/>
              <a:t>Savoirs</a:t>
            </a:r>
            <a:r>
              <a:rPr lang="en-GB" sz="2000" dirty="0" smtClean="0"/>
              <a:t>, </a:t>
            </a:r>
            <a:r>
              <a:rPr lang="en-GB" sz="2000" dirty="0" err="1" smtClean="0"/>
              <a:t>Création</a:t>
            </a:r>
            <a:r>
              <a:rPr lang="en-GB" sz="2000" dirty="0" smtClean="0"/>
              <a:t>, Innovation (Production et Circulation des </a:t>
            </a:r>
            <a:r>
              <a:rPr lang="en-GB" sz="2000" dirty="0" err="1" smtClean="0"/>
              <a:t>Savoirs</a:t>
            </a:r>
            <a:r>
              <a:rPr lang="en-GB" sz="2000" dirty="0" smtClean="0"/>
              <a:t>/ Sciences et Techniques, </a:t>
            </a:r>
            <a:r>
              <a:rPr lang="en-GB" sz="2000" dirty="0" err="1" smtClean="0"/>
              <a:t>Promesses</a:t>
            </a:r>
            <a:r>
              <a:rPr lang="en-GB" sz="2000" dirty="0" smtClean="0"/>
              <a:t> et </a:t>
            </a:r>
            <a:r>
              <a:rPr lang="en-GB" sz="2000" dirty="0" err="1" smtClean="0"/>
              <a:t>Défis</a:t>
            </a:r>
            <a:r>
              <a:rPr lang="en-GB" sz="2000" dirty="0" smtClean="0"/>
              <a:t>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GB" sz="20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en-GB" sz="2000" u="sng" dirty="0" err="1" smtClean="0"/>
              <a:t>Thématique</a:t>
            </a:r>
            <a:r>
              <a:rPr lang="en-GB" sz="2000" u="sng" dirty="0" smtClean="0"/>
              <a:t> 2</a:t>
            </a:r>
            <a:r>
              <a:rPr lang="en-GB" sz="2000" dirty="0" smtClean="0"/>
              <a:t>: </a:t>
            </a:r>
            <a:r>
              <a:rPr lang="en-GB" sz="2000" dirty="0" err="1" smtClean="0"/>
              <a:t>Représentations</a:t>
            </a:r>
            <a:r>
              <a:rPr lang="en-GB" sz="2000" dirty="0"/>
              <a:t> </a:t>
            </a:r>
            <a:r>
              <a:rPr lang="en-GB" sz="2000" dirty="0" smtClean="0"/>
              <a:t>(Faire Entendre </a:t>
            </a:r>
            <a:r>
              <a:rPr lang="en-GB" sz="2000" dirty="0" err="1" smtClean="0"/>
              <a:t>sa</a:t>
            </a:r>
            <a:r>
              <a:rPr lang="en-GB" sz="2000" dirty="0" smtClean="0"/>
              <a:t> </a:t>
            </a:r>
            <a:r>
              <a:rPr lang="en-GB" sz="2000" dirty="0" err="1"/>
              <a:t>V</a:t>
            </a:r>
            <a:r>
              <a:rPr lang="en-GB" sz="2000" dirty="0" err="1" smtClean="0"/>
              <a:t>oix</a:t>
            </a:r>
            <a:r>
              <a:rPr lang="en-GB" sz="2000" dirty="0" smtClean="0"/>
              <a:t>: </a:t>
            </a:r>
            <a:r>
              <a:rPr lang="en-GB" sz="2000" dirty="0" err="1" smtClean="0"/>
              <a:t>Représentation</a:t>
            </a:r>
            <a:r>
              <a:rPr lang="en-GB" sz="2000" dirty="0" smtClean="0"/>
              <a:t> et Participation/ Informer et </a:t>
            </a:r>
            <a:r>
              <a:rPr lang="en-GB" sz="2000" dirty="0" err="1" smtClean="0"/>
              <a:t>S’informer</a:t>
            </a:r>
            <a:r>
              <a:rPr lang="en-GB" sz="2000" dirty="0" smtClean="0"/>
              <a:t>/ </a:t>
            </a:r>
            <a:r>
              <a:rPr lang="en-GB" sz="2000" dirty="0" err="1" smtClean="0"/>
              <a:t>Représenter</a:t>
            </a:r>
            <a:r>
              <a:rPr lang="en-GB" sz="2000" dirty="0" smtClean="0"/>
              <a:t> le Monde et Se </a:t>
            </a:r>
            <a:r>
              <a:rPr lang="en-GB" sz="2000" dirty="0" err="1" smtClean="0"/>
              <a:t>Représenter</a:t>
            </a:r>
            <a:r>
              <a:rPr lang="en-GB" sz="2000" dirty="0" smtClean="0"/>
              <a:t>)</a:t>
            </a:r>
            <a:endParaRPr lang="en-GB" sz="20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239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0070C0"/>
                </a:solidFill>
              </a:rPr>
              <a:t>LES PROGRAMMES EN TERMINALE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466661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LLCE </a:t>
            </a:r>
            <a:r>
              <a:rPr lang="en-GB" sz="2400" b="1" dirty="0" err="1" smtClean="0">
                <a:solidFill>
                  <a:srgbClr val="0070C0"/>
                </a:solidFill>
              </a:rPr>
              <a:t>Anglais</a:t>
            </a:r>
            <a:endParaRPr lang="en-GB" sz="2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GB" sz="2400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200" u="sng" dirty="0" err="1"/>
              <a:t>Thématique</a:t>
            </a:r>
            <a:r>
              <a:rPr lang="en-GB" sz="2200" u="sng" dirty="0"/>
              <a:t> 1</a:t>
            </a:r>
            <a:r>
              <a:rPr lang="en-GB" sz="2200" dirty="0"/>
              <a:t>: Arts et </a:t>
            </a:r>
            <a:r>
              <a:rPr lang="en-GB" sz="2200" dirty="0" err="1"/>
              <a:t>Débat</a:t>
            </a:r>
            <a:r>
              <a:rPr lang="en-GB" sz="2200" dirty="0"/>
              <a:t> </a:t>
            </a:r>
            <a:r>
              <a:rPr lang="en-GB" sz="2200" dirty="0" err="1"/>
              <a:t>d’Idées</a:t>
            </a:r>
            <a:r>
              <a:rPr lang="en-GB" sz="2200" dirty="0"/>
              <a:t> (Art et Contestation/ </a:t>
            </a:r>
            <a:r>
              <a:rPr lang="en-GB" sz="2200" dirty="0" err="1"/>
              <a:t>L’Art</a:t>
            </a:r>
            <a:r>
              <a:rPr lang="en-GB" sz="2200" dirty="0"/>
              <a:t> qui fait </a:t>
            </a:r>
            <a:r>
              <a:rPr lang="en-GB" sz="2200" dirty="0" err="1"/>
              <a:t>Débat</a:t>
            </a:r>
            <a:r>
              <a:rPr lang="en-GB" sz="2200" dirty="0"/>
              <a:t>/ </a:t>
            </a:r>
            <a:r>
              <a:rPr lang="en-GB" sz="2200" dirty="0" err="1"/>
              <a:t>L’Art</a:t>
            </a:r>
            <a:r>
              <a:rPr lang="en-GB" sz="2200" dirty="0"/>
              <a:t> du </a:t>
            </a:r>
            <a:r>
              <a:rPr lang="en-GB" sz="2200" dirty="0" err="1"/>
              <a:t>Débat</a:t>
            </a:r>
            <a:r>
              <a:rPr lang="en-GB" sz="2200" dirty="0"/>
              <a:t>). </a:t>
            </a:r>
            <a:r>
              <a:rPr lang="en-GB" sz="2200" dirty="0" err="1"/>
              <a:t>Une</a:t>
            </a:r>
            <a:r>
              <a:rPr lang="en-GB" sz="2200" dirty="0"/>
              <a:t> oeuvre complete </a:t>
            </a:r>
            <a:r>
              <a:rPr lang="en-GB" sz="2200" dirty="0" err="1"/>
              <a:t>liée</a:t>
            </a:r>
            <a:r>
              <a:rPr lang="en-GB" sz="2200" dirty="0"/>
              <a:t> à la </a:t>
            </a:r>
            <a:r>
              <a:rPr lang="en-GB" sz="2200" dirty="0" err="1"/>
              <a:t>thématique</a:t>
            </a:r>
            <a:r>
              <a:rPr lang="en-GB" sz="2200" dirty="0"/>
              <a:t>. </a:t>
            </a:r>
          </a:p>
          <a:p>
            <a:pPr marL="0" indent="0">
              <a:buNone/>
            </a:pPr>
            <a:endParaRPr lang="en-GB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200" u="sng" dirty="0"/>
              <a:t>Thématique2</a:t>
            </a:r>
            <a:r>
              <a:rPr lang="en-GB" sz="2200" dirty="0"/>
              <a:t>: Expression et Construction de </a:t>
            </a:r>
            <a:r>
              <a:rPr lang="en-GB" sz="2200" dirty="0" err="1"/>
              <a:t>Soi</a:t>
            </a:r>
            <a:r>
              <a:rPr lang="en-GB" sz="2200" dirty="0"/>
              <a:t> (</a:t>
            </a:r>
            <a:r>
              <a:rPr lang="en-GB" sz="2200" dirty="0" err="1"/>
              <a:t>L’Expression</a:t>
            </a:r>
            <a:r>
              <a:rPr lang="en-GB" sz="2200" dirty="0"/>
              <a:t> des Emotions/ </a:t>
            </a:r>
            <a:r>
              <a:rPr lang="fr-FR" sz="2200" dirty="0" smtClean="0"/>
              <a:t>Mise</a:t>
            </a:r>
            <a:r>
              <a:rPr lang="en-GB" sz="2200" dirty="0" smtClean="0"/>
              <a:t> </a:t>
            </a:r>
            <a:r>
              <a:rPr lang="en-GB" sz="2200" dirty="0" err="1"/>
              <a:t>en</a:t>
            </a:r>
            <a:r>
              <a:rPr lang="en-GB" sz="2200" dirty="0"/>
              <a:t> Scène de </a:t>
            </a:r>
            <a:r>
              <a:rPr lang="en-GB" sz="2200" dirty="0" err="1"/>
              <a:t>Soi</a:t>
            </a:r>
            <a:r>
              <a:rPr lang="en-GB" sz="2200" dirty="0"/>
              <a:t>/ Initiation, </a:t>
            </a:r>
            <a:r>
              <a:rPr lang="en-GB" sz="2200" dirty="0" err="1"/>
              <a:t>Apprentissages</a:t>
            </a:r>
            <a:r>
              <a:rPr lang="en-GB" sz="2200" dirty="0"/>
              <a:t>). </a:t>
            </a:r>
            <a:r>
              <a:rPr lang="en-GB" sz="2200" dirty="0" err="1"/>
              <a:t>Une</a:t>
            </a:r>
            <a:r>
              <a:rPr lang="en-GB" sz="2200" dirty="0"/>
              <a:t> oeuvre complete </a:t>
            </a:r>
            <a:r>
              <a:rPr lang="en-GB" sz="2200" dirty="0" err="1"/>
              <a:t>liée</a:t>
            </a:r>
            <a:r>
              <a:rPr lang="en-GB" sz="2200" dirty="0"/>
              <a:t> à la </a:t>
            </a:r>
            <a:r>
              <a:rPr lang="en-GB" sz="2200" dirty="0" err="1"/>
              <a:t>thématique</a:t>
            </a:r>
            <a:r>
              <a:rPr lang="en-GB" sz="2200" dirty="0"/>
              <a:t>. </a:t>
            </a:r>
            <a:endParaRPr lang="en-GB" sz="2200" dirty="0"/>
          </a:p>
          <a:p>
            <a:pPr>
              <a:buFont typeface="Wingdings" panose="05000000000000000000" pitchFamily="2" charset="2"/>
              <a:buChar char="ü"/>
            </a:pPr>
            <a:endParaRPr lang="en-GB" sz="2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GB" sz="2200" u="sng" dirty="0" err="1"/>
              <a:t>Thématique</a:t>
            </a:r>
            <a:r>
              <a:rPr lang="en-GB" sz="2200" u="sng" dirty="0"/>
              <a:t> 3</a:t>
            </a:r>
            <a:r>
              <a:rPr lang="en-GB" sz="2200" dirty="0"/>
              <a:t>: Voyages, </a:t>
            </a:r>
            <a:r>
              <a:rPr lang="en-GB" sz="2200" dirty="0" err="1"/>
              <a:t>Territoires</a:t>
            </a:r>
            <a:r>
              <a:rPr lang="en-GB" sz="2200" dirty="0"/>
              <a:t>, </a:t>
            </a:r>
            <a:r>
              <a:rPr lang="en-GB" sz="2200" dirty="0" err="1"/>
              <a:t>Frontières</a:t>
            </a:r>
            <a:r>
              <a:rPr lang="en-GB" sz="2200" dirty="0"/>
              <a:t> (Exploration et </a:t>
            </a:r>
            <a:r>
              <a:rPr lang="en-GB" sz="2200" dirty="0" err="1"/>
              <a:t>Aventure</a:t>
            </a:r>
            <a:r>
              <a:rPr lang="en-GB" sz="2200" dirty="0"/>
              <a:t>/ </a:t>
            </a:r>
            <a:r>
              <a:rPr lang="en-GB" sz="2200" dirty="0" err="1"/>
              <a:t>Ancrage</a:t>
            </a:r>
            <a:r>
              <a:rPr lang="en-GB" sz="2200" dirty="0"/>
              <a:t> et </a:t>
            </a:r>
            <a:r>
              <a:rPr lang="en-GB" sz="2200" dirty="0" err="1"/>
              <a:t>Héritage</a:t>
            </a:r>
            <a:r>
              <a:rPr lang="en-GB" sz="2200" dirty="0"/>
              <a:t>/ Migration et </a:t>
            </a:r>
            <a:r>
              <a:rPr lang="en-GB" sz="2200" dirty="0" err="1"/>
              <a:t>Exil</a:t>
            </a:r>
            <a:r>
              <a:rPr lang="en-GB" sz="2200" dirty="0"/>
              <a:t>). </a:t>
            </a:r>
            <a:r>
              <a:rPr lang="en-GB" sz="2200" dirty="0" err="1"/>
              <a:t>Une</a:t>
            </a:r>
            <a:r>
              <a:rPr lang="en-GB" sz="2200" dirty="0"/>
              <a:t> oeuvre complete </a:t>
            </a:r>
            <a:r>
              <a:rPr lang="en-GB" sz="2200" dirty="0" err="1"/>
              <a:t>liée</a:t>
            </a:r>
            <a:r>
              <a:rPr lang="en-GB" sz="2200" dirty="0"/>
              <a:t> à la </a:t>
            </a:r>
            <a:r>
              <a:rPr lang="en-GB" sz="2200" dirty="0" err="1"/>
              <a:t>thématique</a:t>
            </a:r>
            <a:r>
              <a:rPr lang="en-GB" sz="2200" dirty="0"/>
              <a:t>. </a:t>
            </a:r>
            <a:endParaRPr lang="en-GB" sz="220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GB" sz="2200" dirty="0" err="1" smtClean="0"/>
              <a:t>Une</a:t>
            </a:r>
            <a:r>
              <a:rPr lang="en-GB" sz="2200" dirty="0" smtClean="0"/>
              <a:t> oeuvre </a:t>
            </a:r>
            <a:r>
              <a:rPr lang="en-GB" sz="2200" dirty="0" err="1" smtClean="0"/>
              <a:t>filmique</a:t>
            </a:r>
            <a:r>
              <a:rPr lang="en-GB" sz="2200" dirty="0" smtClean="0"/>
              <a:t>.</a:t>
            </a:r>
            <a:endParaRPr lang="en-GB" sz="2200" dirty="0"/>
          </a:p>
          <a:p>
            <a:pPr>
              <a:buFont typeface="Wingdings" panose="05000000000000000000" pitchFamily="2" charset="2"/>
              <a:buChar char="ü"/>
            </a:pPr>
            <a:endParaRPr lang="en-GB" sz="2000" dirty="0"/>
          </a:p>
          <a:p>
            <a:pPr marL="0" indent="0">
              <a:buNone/>
            </a:pPr>
            <a:endParaRPr lang="en-GB" sz="2000" dirty="0">
              <a:solidFill>
                <a:srgbClr val="0070C0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fr-FR" sz="2400" b="1" dirty="0" smtClean="0">
                <a:solidFill>
                  <a:srgbClr val="0070C0"/>
                </a:solidFill>
              </a:rPr>
              <a:t>LLCE Anglais monde contemporain</a:t>
            </a:r>
          </a:p>
          <a:p>
            <a:pPr marL="0" indent="0" algn="ctr">
              <a:buNone/>
            </a:pPr>
            <a:endParaRPr lang="fr-FR" sz="2400" b="1" dirty="0" smtClean="0">
              <a:solidFill>
                <a:srgbClr val="0070C0"/>
              </a:solidFill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000" u="sng" dirty="0" smtClean="0"/>
              <a:t>Thématique 1</a:t>
            </a:r>
            <a:r>
              <a:rPr lang="fr-FR" sz="2000" dirty="0" smtClean="0"/>
              <a:t>: Faire société (Unité et Pluralité/ Libertés Publiques et Libertés Individuelles/ Egalités et Inégalités)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fr-FR" sz="2000" dirty="0" smtClean="0"/>
          </a:p>
          <a:p>
            <a:pPr algn="just">
              <a:buFont typeface="Wingdings" panose="05000000000000000000" pitchFamily="2" charset="2"/>
              <a:buChar char="ü"/>
            </a:pPr>
            <a:r>
              <a:rPr lang="fr-FR" sz="2000" u="sng" dirty="0" smtClean="0"/>
              <a:t>Thématique 2</a:t>
            </a:r>
            <a:r>
              <a:rPr lang="fr-FR" sz="2000" dirty="0" smtClean="0"/>
              <a:t>: Environnements en Mutation (Frontière et Espace/ De la Protection de la Nature à la transition Ecologique/ Repenser la Ville)</a:t>
            </a:r>
          </a:p>
          <a:p>
            <a:pPr marL="0" indent="0">
              <a:buNone/>
            </a:pPr>
            <a:endParaRPr lang="fr-FR" sz="24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391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900" b="1" dirty="0" smtClean="0">
                <a:solidFill>
                  <a:schemeClr val="accent1">
                    <a:lumMod val="75000"/>
                  </a:schemeClr>
                </a:solidFill>
              </a:rPr>
              <a:t>LES EPREUVES </a:t>
            </a:r>
            <a:endParaRPr lang="fr-FR" sz="4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rgbClr val="0070C0"/>
                </a:solidFill>
              </a:rPr>
              <a:t>EN CLASSE DE PREMIERE </a:t>
            </a:r>
            <a:r>
              <a:rPr lang="fr-FR" sz="2000" b="1" dirty="0" smtClean="0">
                <a:solidFill>
                  <a:srgbClr val="0070C0"/>
                </a:solidFill>
              </a:rPr>
              <a:t>pour ceux qui ne poursuivent pas la spécialité en classe de terminale)</a:t>
            </a:r>
          </a:p>
          <a:p>
            <a:pPr marL="0" indent="0">
              <a:buNone/>
            </a:pPr>
            <a:endParaRPr lang="fr-FR" sz="2000" b="1" dirty="0" smtClean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sz="2000" dirty="0" smtClean="0"/>
              <a:t>Une </a:t>
            </a:r>
            <a:r>
              <a:rPr lang="fr-FR" sz="2000" b="1" dirty="0" smtClean="0"/>
              <a:t>épreuve orale de 20 minutes </a:t>
            </a:r>
            <a:r>
              <a:rPr lang="fr-FR" sz="2000" dirty="0" smtClean="0"/>
              <a:t>(qui </a:t>
            </a:r>
            <a:r>
              <a:rPr lang="fr-FR" sz="2000" dirty="0"/>
              <a:t>s’appuie sur un dossier personnel présenté par le candidat et visé par son professeur de l’année de </a:t>
            </a:r>
            <a:r>
              <a:rPr lang="fr-FR" sz="2000" dirty="0" smtClean="0"/>
              <a:t>première)</a:t>
            </a:r>
          </a:p>
          <a:p>
            <a:pPr marL="0" indent="0">
              <a:buNone/>
            </a:pPr>
            <a:endParaRPr lang="fr-FR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0070C0"/>
                </a:solidFill>
              </a:rPr>
              <a:t>EN CLASSE DE TERMINALE</a:t>
            </a:r>
          </a:p>
          <a:p>
            <a:pPr marL="0" indent="0">
              <a:buNone/>
            </a:pPr>
            <a:endParaRPr lang="en-GB" sz="2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sz="2000" b="1" dirty="0">
              <a:solidFill>
                <a:srgbClr val="0070C0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err="1" smtClean="0"/>
              <a:t>Une</a:t>
            </a:r>
            <a:r>
              <a:rPr lang="en-GB" sz="2000" dirty="0" smtClean="0"/>
              <a:t> </a:t>
            </a:r>
            <a:r>
              <a:rPr lang="en-GB" sz="2000" b="1" dirty="0" err="1" smtClean="0"/>
              <a:t>épreuve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écrite</a:t>
            </a:r>
            <a:r>
              <a:rPr lang="en-GB" sz="2000" b="1" dirty="0" smtClean="0"/>
              <a:t> de 3h30 </a:t>
            </a:r>
            <a:r>
              <a:rPr lang="en-GB" sz="2000" dirty="0" smtClean="0"/>
              <a:t>(1ère </a:t>
            </a:r>
            <a:r>
              <a:rPr lang="en-GB" sz="2000" dirty="0" err="1" smtClean="0"/>
              <a:t>partie</a:t>
            </a:r>
            <a:r>
              <a:rPr lang="en-GB" sz="2000" dirty="0" smtClean="0"/>
              <a:t>: </a:t>
            </a:r>
            <a:r>
              <a:rPr lang="en-GB" sz="2000" dirty="0" err="1" smtClean="0"/>
              <a:t>synthèse</a:t>
            </a:r>
            <a:r>
              <a:rPr lang="en-GB" sz="2000" dirty="0" smtClean="0"/>
              <a:t> de documents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anglais</a:t>
            </a:r>
            <a:r>
              <a:rPr lang="en-GB" sz="2000" dirty="0" smtClean="0"/>
              <a:t>/ 2ème </a:t>
            </a:r>
            <a:r>
              <a:rPr lang="en-GB" sz="2000" dirty="0" err="1" smtClean="0"/>
              <a:t>partie</a:t>
            </a:r>
            <a:r>
              <a:rPr lang="en-GB" sz="2000" dirty="0" smtClean="0"/>
              <a:t>: </a:t>
            </a:r>
            <a:r>
              <a:rPr lang="en-GB" sz="2000" dirty="0" err="1" smtClean="0"/>
              <a:t>traduction</a:t>
            </a:r>
            <a:r>
              <a:rPr lang="en-GB" sz="2000" dirty="0" smtClean="0"/>
              <a:t> </a:t>
            </a:r>
            <a:r>
              <a:rPr lang="en-GB" sz="2000" dirty="0" err="1" smtClean="0"/>
              <a:t>en</a:t>
            </a:r>
            <a:r>
              <a:rPr lang="en-GB" sz="2000" dirty="0" smtClean="0"/>
              <a:t> </a:t>
            </a:r>
            <a:r>
              <a:rPr lang="en-GB" sz="2000" dirty="0" err="1" smtClean="0"/>
              <a:t>français</a:t>
            </a:r>
            <a:r>
              <a:rPr lang="en-GB" sz="20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err="1" smtClean="0"/>
              <a:t>Une</a:t>
            </a:r>
            <a:r>
              <a:rPr lang="en-GB" sz="2000" dirty="0" smtClean="0"/>
              <a:t> </a:t>
            </a:r>
            <a:r>
              <a:rPr lang="en-GB" sz="2000" b="1" dirty="0" err="1" smtClean="0"/>
              <a:t>épreuve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orale</a:t>
            </a:r>
            <a:r>
              <a:rPr lang="en-GB" sz="2000" b="1" dirty="0" smtClean="0"/>
              <a:t> de 20 minutes </a:t>
            </a:r>
            <a:r>
              <a:rPr lang="en-GB" sz="2000" dirty="0" smtClean="0"/>
              <a:t>(</a:t>
            </a:r>
            <a:r>
              <a:rPr lang="fr-FR" sz="2000" dirty="0"/>
              <a:t>qui s’appuie sur un dossier personnel présenté par le candidat et visé par son professeur de l’année de </a:t>
            </a:r>
            <a:r>
              <a:rPr lang="fr-FR" sz="2000" dirty="0" smtClean="0"/>
              <a:t>terminale)</a:t>
            </a:r>
            <a:endParaRPr lang="en-GB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JPO - 2021 - Lycée Raymond Poincaré - BAR-LE-DUC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777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3275</TotalTime>
  <Words>786</Words>
  <Application>Microsoft Office PowerPoint</Application>
  <PresentationFormat>Grand écran</PresentationFormat>
  <Paragraphs>121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Thème Office</vt:lpstr>
      <vt:lpstr>PRESENTATION  DE LA SECTION ANGLAIS</vt:lpstr>
      <vt:lpstr>LES HORAIRES DU TRONC COMMUN</vt:lpstr>
      <vt:lpstr>LES EPREUVES COMMUNES</vt:lpstr>
      <vt:lpstr>PRESENTATION DES ENSEIGNEMENTS DE SPECIALITE</vt:lpstr>
      <vt:lpstr>LE NIVEAU ATTENDU</vt:lpstr>
      <vt:lpstr>LES SPECIALITES EN QUELQUES MOTS</vt:lpstr>
      <vt:lpstr>LES PROGRAMMES EN PREMIERE</vt:lpstr>
      <vt:lpstr>LES PROGRAMMES EN TERMINALE</vt:lpstr>
      <vt:lpstr>LES EPREUVES </vt:lpstr>
      <vt:lpstr>QUELLE SPECIALITE CHOISIR ?</vt:lpstr>
      <vt:lpstr>LES LIENS OFFICELS</vt:lpstr>
      <vt:lpstr>MERCI/ THANK YOU !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DE SPECIALITE</dc:title>
  <dc:creator>Utilisateur Windows</dc:creator>
  <cp:lastModifiedBy>Nathalie</cp:lastModifiedBy>
  <cp:revision>68</cp:revision>
  <dcterms:created xsi:type="dcterms:W3CDTF">2019-03-14T04:11:19Z</dcterms:created>
  <dcterms:modified xsi:type="dcterms:W3CDTF">2021-02-22T13:48:48Z</dcterms:modified>
</cp:coreProperties>
</file>